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6858000" cy="9906000" type="A4"/>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6" d="100"/>
          <a:sy n="46" d="100"/>
        </p:scale>
        <p:origin x="23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7A549-9DE7-48A7-88F2-C5C00FC35DEC}" type="datetimeFigureOut">
              <a:rPr lang="pt-BR" smtClean="0"/>
              <a:t>03.set.2019</a:t>
            </a:fld>
            <a:endParaRPr lang="pt-BR"/>
          </a:p>
        </p:txBody>
      </p:sp>
      <p:sp>
        <p:nvSpPr>
          <p:cNvPr id="4" name="Espaço Reservado para Imagem de Sli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28899-4975-4E8E-BDC9-3DF249879496}" type="slidenum">
              <a:rPr lang="pt-BR" smtClean="0"/>
              <a:t>‹nº›</a:t>
            </a:fld>
            <a:endParaRPr lang="pt-BR"/>
          </a:p>
        </p:txBody>
      </p:sp>
    </p:spTree>
    <p:extLst>
      <p:ext uri="{BB962C8B-B14F-4D97-AF65-F5344CB8AC3E}">
        <p14:creationId xmlns:p14="http://schemas.microsoft.com/office/powerpoint/2010/main" val="153590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ço Reservado para Número de Slide 3"/>
          <p:cNvSpPr>
            <a:spLocks noGrp="1"/>
          </p:cNvSpPr>
          <p:nvPr>
            <p:ph type="sldNum" sz="quarter" idx="10"/>
          </p:nvPr>
        </p:nvSpPr>
        <p:spPr/>
        <p:txBody>
          <a:bodyPr/>
          <a:lstStyle/>
          <a:p>
            <a:fld id="{D0A28899-4975-4E8E-BDC9-3DF249879496}" type="slidenum">
              <a:rPr lang="pt-BR" smtClean="0"/>
              <a:t>2</a:t>
            </a:fld>
            <a:endParaRPr lang="pt-BR"/>
          </a:p>
        </p:txBody>
      </p:sp>
    </p:spTree>
    <p:extLst>
      <p:ext uri="{BB962C8B-B14F-4D97-AF65-F5344CB8AC3E}">
        <p14:creationId xmlns:p14="http://schemas.microsoft.com/office/powerpoint/2010/main" val="412669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smtClean="0"/>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8C2DE8B-1504-41CD-891C-94E18D55B8B8}" type="datetimeFigureOut">
              <a:rPr lang="pt-BR" smtClean="0"/>
              <a:t>03.set.2019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311843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C2DE8B-1504-41CD-891C-94E18D55B8B8}" type="datetimeFigureOut">
              <a:rPr lang="pt-BR" smtClean="0"/>
              <a:t>03.set.2019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233757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C2DE8B-1504-41CD-891C-94E18D55B8B8}" type="datetimeFigureOut">
              <a:rPr lang="pt-BR" smtClean="0"/>
              <a:t>03.set.2019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30738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C2DE8B-1504-41CD-891C-94E18D55B8B8}" type="datetimeFigureOut">
              <a:rPr lang="pt-BR" smtClean="0"/>
              <a:t>03.set.2019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33008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smtClean="0"/>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C2DE8B-1504-41CD-891C-94E18D55B8B8}" type="datetimeFigureOut">
              <a:rPr lang="pt-BR" smtClean="0"/>
              <a:t>03.set.2019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262678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8C2DE8B-1504-41CD-891C-94E18D55B8B8}" type="datetimeFigureOut">
              <a:rPr lang="pt-BR" smtClean="0"/>
              <a:t>03.set.2019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325942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Editar estilos de texto Mestre</a:t>
            </a:r>
          </a:p>
        </p:txBody>
      </p:sp>
      <p:sp>
        <p:nvSpPr>
          <p:cNvPr id="4" name="Content Placeholder 3"/>
          <p:cNvSpPr>
            <a:spLocks noGrp="1"/>
          </p:cNvSpPr>
          <p:nvPr>
            <p:ph sz="half" idx="2"/>
          </p:nvPr>
        </p:nvSpPr>
        <p:spPr>
          <a:xfrm>
            <a:off x="472381" y="3618442"/>
            <a:ext cx="2901255" cy="5322183"/>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Editar estilos de texto Mestre</a:t>
            </a:r>
          </a:p>
        </p:txBody>
      </p:sp>
      <p:sp>
        <p:nvSpPr>
          <p:cNvPr id="6" name="Content Placeholder 5"/>
          <p:cNvSpPr>
            <a:spLocks noGrp="1"/>
          </p:cNvSpPr>
          <p:nvPr>
            <p:ph sz="quarter" idx="4"/>
          </p:nvPr>
        </p:nvSpPr>
        <p:spPr>
          <a:xfrm>
            <a:off x="3471863" y="3618442"/>
            <a:ext cx="2915543" cy="5322183"/>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8C2DE8B-1504-41CD-891C-94E18D55B8B8}" type="datetimeFigureOut">
              <a:rPr lang="pt-BR" smtClean="0"/>
              <a:t>03.set.2019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123827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8C2DE8B-1504-41CD-891C-94E18D55B8B8}" type="datetimeFigureOut">
              <a:rPr lang="pt-BR" smtClean="0"/>
              <a:t>03.set.2019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324897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2DE8B-1504-41CD-891C-94E18D55B8B8}" type="datetimeFigureOut">
              <a:rPr lang="pt-BR" smtClean="0"/>
              <a:t>03.set.2019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280982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smtClean="0"/>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8C2DE8B-1504-41CD-891C-94E18D55B8B8}" type="datetimeFigureOut">
              <a:rPr lang="pt-BR" smtClean="0"/>
              <a:t>03.set.2019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388465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8C2DE8B-1504-41CD-891C-94E18D55B8B8}" type="datetimeFigureOut">
              <a:rPr lang="pt-BR" smtClean="0"/>
              <a:t>03.set.2019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D3432C-9807-483D-A523-97F95B66FE55}" type="slidenum">
              <a:rPr lang="pt-BR" smtClean="0"/>
              <a:t>‹nº›</a:t>
            </a:fld>
            <a:endParaRPr lang="pt-BR"/>
          </a:p>
        </p:txBody>
      </p:sp>
    </p:spTree>
    <p:extLst>
      <p:ext uri="{BB962C8B-B14F-4D97-AF65-F5344CB8AC3E}">
        <p14:creationId xmlns:p14="http://schemas.microsoft.com/office/powerpoint/2010/main" val="44119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8C2DE8B-1504-41CD-891C-94E18D55B8B8}" type="datetimeFigureOut">
              <a:rPr lang="pt-BR" smtClean="0"/>
              <a:t>03.set.2019</a:t>
            </a:fld>
            <a:endParaRPr lang="pt-B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D3432C-9807-483D-A523-97F95B66FE55}" type="slidenum">
              <a:rPr lang="pt-BR" smtClean="0"/>
              <a:t>‹nº›</a:t>
            </a:fld>
            <a:endParaRPr lang="pt-BR"/>
          </a:p>
        </p:txBody>
      </p:sp>
    </p:spTree>
    <p:extLst>
      <p:ext uri="{BB962C8B-B14F-4D97-AF65-F5344CB8AC3E}">
        <p14:creationId xmlns:p14="http://schemas.microsoft.com/office/powerpoint/2010/main" val="1208441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13716" y="238854"/>
            <a:ext cx="6242726" cy="1366528"/>
          </a:xfrm>
          <a:prstGeom prst="rect">
            <a:avLst/>
          </a:prstGeom>
        </p:spPr>
        <p:txBody>
          <a:bodyPr wrap="square">
            <a:spAutoFit/>
          </a:bodyPr>
          <a:lstStyle/>
          <a:p>
            <a:pPr algn="ctr">
              <a:lnSpc>
                <a:spcPct val="115000"/>
              </a:lnSpc>
              <a:spcAft>
                <a:spcPts val="0"/>
              </a:spcAft>
            </a:pPr>
            <a:r>
              <a:rPr lang="es-HN" sz="2400" b="1" dirty="0">
                <a:latin typeface="Eras Medium ITC"/>
                <a:ea typeface="Calibri" panose="020F0502020204030204" pitchFamily="34" charset="0"/>
                <a:cs typeface="Times New Roman" panose="02020603050405020304" pitchFamily="18" charset="0"/>
              </a:rPr>
              <a:t>Informe Ejecutivo</a:t>
            </a:r>
            <a:endParaRPr lang="pt-B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HN" sz="2400" b="1" dirty="0">
                <a:latin typeface="Eras Medium ITC"/>
                <a:ea typeface="Calibri" panose="020F0502020204030204" pitchFamily="34" charset="0"/>
                <a:cs typeface="Times New Roman" panose="02020603050405020304" pitchFamily="18" charset="0"/>
              </a:rPr>
              <a:t>Jornada Hondureña de Ciudadanía Fiscal        </a:t>
            </a:r>
            <a:endParaRPr lang="pt-B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HN" sz="2400" b="1" dirty="0">
                <a:latin typeface="Eras Medium ITC"/>
                <a:ea typeface="Calibri" panose="020F0502020204030204" pitchFamily="34" charset="0"/>
                <a:cs typeface="Times New Roman" panose="02020603050405020304" pitchFamily="18" charset="0"/>
              </a:rPr>
              <a:t>Visita del Conferencista </a:t>
            </a:r>
            <a:r>
              <a:rPr lang="es-HN" sz="2400" b="1" dirty="0" err="1">
                <a:latin typeface="Eras Medium ITC"/>
                <a:ea typeface="Calibri" panose="020F0502020204030204" pitchFamily="34" charset="0"/>
                <a:cs typeface="Times New Roman" panose="02020603050405020304" pitchFamily="18" charset="0"/>
              </a:rPr>
              <a:t>Marcilio</a:t>
            </a:r>
            <a:r>
              <a:rPr lang="es-HN" sz="2400" b="1" dirty="0">
                <a:latin typeface="Eras Medium ITC"/>
                <a:ea typeface="Calibri" panose="020F0502020204030204" pitchFamily="34" charset="0"/>
                <a:cs typeface="Times New Roman" panose="02020603050405020304" pitchFamily="18" charset="0"/>
              </a:rPr>
              <a:t> Hubner</a:t>
            </a:r>
            <a:endParaRPr lang="pt-BR"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162937" y="1683202"/>
            <a:ext cx="6544283" cy="8056052"/>
          </a:xfrm>
          <a:prstGeom prst="rect">
            <a:avLst/>
          </a:prstGeom>
        </p:spPr>
        <p:txBody>
          <a:bodyPr wrap="square">
            <a:spAutoFit/>
          </a:bodyPr>
          <a:lstStyle/>
          <a:p>
            <a:pPr>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Presentado por: </a:t>
            </a:r>
            <a:r>
              <a:rPr lang="es-ES_tradnl" b="1" dirty="0" err="1">
                <a:latin typeface="Eras Medium ITC"/>
                <a:ea typeface="Calibri" panose="020F0502020204030204" pitchFamily="34" charset="0"/>
                <a:cs typeface="Times New Roman" panose="02020603050405020304" pitchFamily="18" charset="0"/>
              </a:rPr>
              <a:t>Marcilio</a:t>
            </a:r>
            <a:r>
              <a:rPr lang="es-ES_tradnl" b="1" dirty="0">
                <a:latin typeface="Eras Medium ITC"/>
                <a:ea typeface="Calibri" panose="020F0502020204030204" pitchFamily="34" charset="0"/>
                <a:cs typeface="Times New Roman" panose="02020603050405020304" pitchFamily="18" charset="0"/>
              </a:rPr>
              <a:t> Hubner De Miranda Neto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_tradnl" b="1" dirty="0">
                <a:latin typeface="Eras Medium ITC"/>
                <a:ea typeface="Calibri" panose="020F0502020204030204" pitchFamily="34" charset="0"/>
                <a:cs typeface="Times New Roman" panose="02020603050405020304" pitchFamily="18" charset="0"/>
              </a:rPr>
              <a:t>			</a:t>
            </a:r>
            <a:r>
              <a:rPr lang="es-ES_tradnl" dirty="0">
                <a:latin typeface="Eras Medium ITC"/>
                <a:ea typeface="Calibri" panose="020F0502020204030204" pitchFamily="34" charset="0"/>
                <a:cs typeface="Times New Roman" panose="02020603050405020304" pitchFamily="18" charset="0"/>
              </a:rPr>
              <a:t>Universidad Estatal de </a:t>
            </a:r>
            <a:r>
              <a:rPr lang="es-ES_tradnl" dirty="0" err="1">
                <a:latin typeface="Eras Medium ITC"/>
                <a:ea typeface="Calibri" panose="020F0502020204030204" pitchFamily="34" charset="0"/>
                <a:cs typeface="Times New Roman" panose="02020603050405020304" pitchFamily="18" charset="0"/>
              </a:rPr>
              <a:t>Maringá</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49580" algn="l"/>
                <a:tab pos="899160" algn="l"/>
                <a:tab pos="1348740" algn="l"/>
                <a:tab pos="2806065" algn="ctr"/>
              </a:tabLst>
            </a:pPr>
            <a:r>
              <a:rPr lang="es-ES_tradnl" dirty="0">
                <a:latin typeface="Eras Medium ITC"/>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gn="just">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Asunto:	Informe del Proceso de Jornadas de Conferencias sobre Ciudadanía Fiscal, Plasticidad Neural, Ética , </a:t>
            </a:r>
            <a:r>
              <a:rPr lang="es-ES_tradnl" dirty="0" err="1">
                <a:latin typeface="Eras Medium ITC"/>
                <a:ea typeface="Calibri" panose="020F0502020204030204" pitchFamily="34" charset="0"/>
                <a:cs typeface="Times New Roman" panose="02020603050405020304" pitchFamily="18" charset="0"/>
              </a:rPr>
              <a:t>Neuroética</a:t>
            </a:r>
            <a:r>
              <a:rPr lang="es-ES_tradnl" dirty="0">
                <a:latin typeface="Eras Medium ITC"/>
                <a:ea typeface="Calibri" panose="020F0502020204030204" pitchFamily="34" charset="0"/>
                <a:cs typeface="Times New Roman" panose="02020603050405020304" pitchFamily="18" charset="0"/>
              </a:rPr>
              <a:t>, Educación Interdisciplinaria, Ciudadanía Fiscal y Ley de transparencia y Acceso a la Información Pública. Conferencista Doctor </a:t>
            </a:r>
            <a:r>
              <a:rPr lang="es-ES_tradnl" dirty="0" err="1">
                <a:latin typeface="Eras Medium ITC"/>
                <a:ea typeface="Calibri" panose="020F0502020204030204" pitchFamily="34" charset="0"/>
                <a:cs typeface="Times New Roman" panose="02020603050405020304" pitchFamily="18" charset="0"/>
              </a:rPr>
              <a:t>Marcilio</a:t>
            </a:r>
            <a:r>
              <a:rPr lang="es-ES_tradnl" dirty="0">
                <a:latin typeface="Eras Medium ITC"/>
                <a:ea typeface="Calibri" panose="020F0502020204030204" pitchFamily="34" charset="0"/>
                <a:cs typeface="Times New Roman" panose="02020603050405020304" pitchFamily="18" charset="0"/>
              </a:rPr>
              <a:t> Hubner de Miranda Neto de la Universidad Estadual de </a:t>
            </a:r>
            <a:r>
              <a:rPr lang="es-ES_tradnl" dirty="0" err="1">
                <a:latin typeface="Eras Medium ITC"/>
                <a:ea typeface="Calibri" panose="020F0502020204030204" pitchFamily="34" charset="0"/>
                <a:cs typeface="Times New Roman" panose="02020603050405020304" pitchFamily="18" charset="0"/>
              </a:rPr>
              <a:t>Maringá</a:t>
            </a:r>
            <a:r>
              <a:rPr lang="es-ES_tradnl" dirty="0">
                <a:latin typeface="Eras Medium ITC"/>
                <a:ea typeface="Calibri" panose="020F0502020204030204" pitchFamily="34" charset="0"/>
                <a:cs typeface="Times New Roman" panose="02020603050405020304" pitchFamily="18" charset="0"/>
              </a:rPr>
              <a:t>.</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Lugares:               Tegucigalpa y Santa Rosa de Copán.</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gn="just">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Participantes:	Docentes de diferentes centros educativos públicos y privados del Distrito Central, Docentes de los tres niveles y Autoridades de la Dirección Departamental de Copán, Representantes de las Bibliotecas </a:t>
            </a:r>
            <a:r>
              <a:rPr lang="es-ES_tradnl" dirty="0" err="1">
                <a:latin typeface="Eras Medium ITC"/>
                <a:ea typeface="Calibri" panose="020F0502020204030204" pitchFamily="34" charset="0"/>
                <a:cs typeface="Times New Roman" panose="02020603050405020304" pitchFamily="18" charset="0"/>
              </a:rPr>
              <a:t>Riecken</a:t>
            </a:r>
            <a:r>
              <a:rPr lang="es-ES_tradnl" dirty="0">
                <a:latin typeface="Eras Medium ITC"/>
                <a:ea typeface="Calibri" panose="020F0502020204030204" pitchFamily="34" charset="0"/>
                <a:cs typeface="Times New Roman" panose="02020603050405020304" pitchFamily="18" charset="0"/>
              </a:rPr>
              <a:t>, Docentes y alumnos del Centro Universitario Regional de Occidente ( CUROC) , Personal que apoya en los Procesos de  Facilitación en la DEI , Docentes Y alumnos de la Universidad Pedagógica Nacional Francisco Morazán, Medios de Comunicación, Ejecutivos de PNEF y conferencista invitado.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49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1286" y="702746"/>
            <a:ext cx="6167336" cy="1494768"/>
          </a:xfrm>
          <a:prstGeom prst="rect">
            <a:avLst/>
          </a:prstGeom>
        </p:spPr>
        <p:txBody>
          <a:bodyPr wrap="square">
            <a:spAutoFit/>
          </a:bodyPr>
          <a:lstStyle/>
          <a:p>
            <a:pPr>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Período de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1348740">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Ejecución:	</a:t>
            </a:r>
            <a:r>
              <a:rPr lang="es-HN" dirty="0">
                <a:latin typeface="Eras Medium ITC"/>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335213" indent="-2335213">
              <a:lnSpc>
                <a:spcPct val="115000"/>
              </a:lnSpc>
              <a:spcAft>
                <a:spcPts val="1000"/>
              </a:spcAft>
            </a:pPr>
            <a:r>
              <a:rPr lang="es-HN" dirty="0">
                <a:latin typeface="Eras Medium ITC"/>
                <a:ea typeface="Calibri" panose="020F0502020204030204" pitchFamily="34" charset="0"/>
                <a:cs typeface="Times New Roman" panose="02020603050405020304" pitchFamily="18" charset="0"/>
              </a:rPr>
              <a:t>Lugar </a:t>
            </a:r>
            <a:r>
              <a:rPr lang="es-HN" dirty="0" smtClean="0">
                <a:latin typeface="Eras Medium ITC"/>
                <a:ea typeface="Calibri" panose="020F0502020204030204" pitchFamily="34" charset="0"/>
                <a:cs typeface="Times New Roman" panose="02020603050405020304" pitchFamily="18" charset="0"/>
              </a:rPr>
              <a:t>y</a:t>
            </a:r>
          </a:p>
          <a:p>
            <a:pPr marL="1166813" indent="-1166813">
              <a:lnSpc>
                <a:spcPct val="115000"/>
              </a:lnSpc>
              <a:spcAft>
                <a:spcPts val="1000"/>
              </a:spcAft>
              <a:tabLst>
                <a:tab pos="622300" algn="l"/>
                <a:tab pos="992188" algn="l"/>
              </a:tabLst>
            </a:pPr>
            <a:r>
              <a:rPr lang="es-HN" dirty="0" smtClean="0">
                <a:latin typeface="Eras Medium ITC"/>
                <a:ea typeface="Calibri" panose="020F0502020204030204" pitchFamily="34" charset="0"/>
                <a:cs typeface="Times New Roman" panose="02020603050405020304" pitchFamily="18" charset="0"/>
              </a:rPr>
              <a:t>Fecha: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311286" y="3369116"/>
            <a:ext cx="6167336" cy="5317353"/>
          </a:xfrm>
          <a:prstGeom prst="rect">
            <a:avLst/>
          </a:prstGeom>
        </p:spPr>
        <p:txBody>
          <a:bodyPr wrap="square">
            <a:spAutoFit/>
          </a:bodyPr>
          <a:lstStyle/>
          <a:p>
            <a:pPr>
              <a:lnSpc>
                <a:spcPct val="115000"/>
              </a:lnSpc>
              <a:spcAft>
                <a:spcPts val="0"/>
              </a:spcAft>
            </a:pPr>
            <a:r>
              <a:rPr lang="es-ES_tradnl" b="1" dirty="0">
                <a:solidFill>
                  <a:srgbClr val="00B0F0"/>
                </a:solidFill>
                <a:latin typeface="Eras Medium ITC"/>
                <a:ea typeface="Calibri" panose="020F0502020204030204" pitchFamily="34" charset="0"/>
                <a:cs typeface="Times New Roman" panose="02020603050405020304" pitchFamily="18" charset="0"/>
              </a:rPr>
              <a:t>Objetivo General:</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HN" dirty="0">
                <a:latin typeface="Eras Medium ITC"/>
                <a:ea typeface="Calibri" panose="020F0502020204030204" pitchFamily="34" charset="0"/>
                <a:cs typeface="Times New Roman" panose="02020603050405020304" pitchFamily="18" charset="0"/>
              </a:rPr>
              <a:t>Desarrollar una serie de Jornadas de Conferencias que fomenten el uso de técnicas en el Proceso enseñanza – aprendizajes y en su vinculación directa con la Educación Fiscal del país.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dirty="0">
                <a:latin typeface="Eras Medium ITC"/>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_tradnl" b="1" dirty="0">
                <a:solidFill>
                  <a:srgbClr val="00B0F0"/>
                </a:solidFill>
                <a:latin typeface="Eras Medium ITC"/>
                <a:ea typeface="Calibri" panose="020F0502020204030204" pitchFamily="34" charset="0"/>
                <a:cs typeface="Arial" panose="020B0604020202020204" pitchFamily="34" charset="0"/>
              </a:rPr>
              <a:t>Lugares Visitados: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Estudio de Televisión UPNFM.</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Dirección General de Desarrollo Profesional DGDP.</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Centro Educativo Álvaro Contreras ciudad de Santa Rosa de Copán.</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Centro Universitario Regional de Occidente (CUROC).</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Biblioteca </a:t>
            </a:r>
            <a:r>
              <a:rPr lang="es-ES_tradnl" dirty="0" err="1">
                <a:latin typeface="Eras Medium ITC"/>
                <a:ea typeface="Calibri" panose="020F0502020204030204" pitchFamily="34" charset="0"/>
                <a:cs typeface="Arial" panose="020B0604020202020204" pitchFamily="34" charset="0"/>
              </a:rPr>
              <a:t>Riecken</a:t>
            </a:r>
            <a:r>
              <a:rPr lang="es-ES_tradnl" dirty="0">
                <a:latin typeface="Eras Medium ITC"/>
                <a:ea typeface="Calibri" panose="020F0502020204030204" pitchFamily="34" charset="0"/>
                <a:cs typeface="Arial" panose="020B0604020202020204" pitchFamily="34" charset="0"/>
              </a:rPr>
              <a:t> San Pedro de Copán.</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Canal 10 Televisión Educativa Nacional.</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Paraninfo Universidad Pedagógica Francisco Morazán.</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s-ES_tradnl" dirty="0">
                <a:latin typeface="Eras Medium ITC"/>
                <a:ea typeface="Calibri" panose="020F0502020204030204" pitchFamily="34" charset="0"/>
                <a:cs typeface="Arial" panose="020B0604020202020204" pitchFamily="34"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1680453" y="827438"/>
            <a:ext cx="4637219" cy="646331"/>
          </a:xfrm>
          <a:prstGeom prst="rect">
            <a:avLst/>
          </a:prstGeom>
        </p:spPr>
        <p:txBody>
          <a:bodyPr wrap="square">
            <a:spAutoFit/>
          </a:bodyPr>
          <a:lstStyle/>
          <a:p>
            <a:pPr>
              <a:defRPr/>
            </a:pPr>
            <a:r>
              <a:rPr lang="es-ES_tradnl" dirty="0">
                <a:latin typeface="Eras Medium ITC"/>
                <a:ea typeface="Calibri" panose="020F0502020204030204" pitchFamily="34" charset="0"/>
                <a:cs typeface="Times New Roman" panose="02020603050405020304" pitchFamily="18" charset="0"/>
              </a:rPr>
              <a:t>Del Lunes 2 al miércoles 11 de Noviembre de 2015.</a:t>
            </a: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1618106" y="1874348"/>
            <a:ext cx="5177547" cy="369332"/>
          </a:xfrm>
          <a:prstGeom prst="rect">
            <a:avLst/>
          </a:prstGeom>
        </p:spPr>
        <p:txBody>
          <a:bodyPr wrap="square">
            <a:spAutoFit/>
          </a:bodyPr>
          <a:lstStyle/>
          <a:p>
            <a:pPr>
              <a:defRPr/>
            </a:pPr>
            <a:r>
              <a:rPr lang="es-HN" dirty="0" smtClean="0">
                <a:latin typeface="Eras Medium ITC"/>
                <a:ea typeface="Calibri" panose="020F0502020204030204" pitchFamily="34" charset="0"/>
                <a:cs typeface="Times New Roman" panose="02020603050405020304" pitchFamily="18" charset="0"/>
              </a:rPr>
              <a:t>Tegucigalpa </a:t>
            </a:r>
            <a:r>
              <a:rPr lang="es-HN" dirty="0">
                <a:latin typeface="Eras Medium ITC"/>
                <a:ea typeface="Calibri" panose="020F0502020204030204" pitchFamily="34" charset="0"/>
                <a:cs typeface="Times New Roman" panose="02020603050405020304" pitchFamily="18" charset="0"/>
              </a:rPr>
              <a:t>M.D.C.  18 de noviembre de 2015.</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681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2117" y="212463"/>
            <a:ext cx="6172199" cy="2131866"/>
          </a:xfrm>
          <a:prstGeom prst="rect">
            <a:avLst/>
          </a:prstGeom>
        </p:spPr>
        <p:txBody>
          <a:bodyPr wrap="square">
            <a:spAutoFit/>
          </a:bodyPr>
          <a:lstStyle/>
          <a:p>
            <a:pPr algn="just">
              <a:lnSpc>
                <a:spcPct val="115000"/>
              </a:lnSpc>
              <a:spcAft>
                <a:spcPts val="1000"/>
              </a:spcAft>
            </a:pPr>
            <a:r>
              <a:rPr lang="es-ES_tradnl" b="1" dirty="0">
                <a:solidFill>
                  <a:srgbClr val="00B0F0"/>
                </a:solidFill>
                <a:latin typeface="Eras Medium ITC"/>
                <a:ea typeface="Calibri" panose="020F0502020204030204" pitchFamily="34" charset="0"/>
                <a:cs typeface="Arial" panose="020B0604020202020204" pitchFamily="34" charset="0"/>
              </a:rPr>
              <a:t>Actividades Realizadas.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SzPts val="1200"/>
              <a:buFont typeface="Wingdings" panose="05000000000000000000" pitchFamily="2" charset="2"/>
              <a:buChar char=""/>
            </a:pPr>
            <a:r>
              <a:rPr lang="es-ES_tradnl" b="1" dirty="0">
                <a:latin typeface="Eras Medium ITC"/>
                <a:ea typeface="Calibri" panose="020F0502020204030204" pitchFamily="34" charset="0"/>
                <a:cs typeface="Times New Roman" panose="02020603050405020304" pitchFamily="18" charset="0"/>
              </a:rPr>
              <a:t>Lunes 02 de noviembre, </a:t>
            </a:r>
            <a:r>
              <a:rPr lang="es-ES_tradnl" dirty="0">
                <a:latin typeface="Eras Medium ITC"/>
                <a:ea typeface="Calibri" panose="020F0502020204030204" pitchFamily="34" charset="0"/>
                <a:cs typeface="Times New Roman" panose="02020603050405020304" pitchFamily="18" charset="0"/>
              </a:rPr>
              <a:t>por la mañana se realizó la grabación de un programa en el canal de Televisión que maneja la UPNFM, en sus instalaciones. Tramite de solicitud de viáticos en las oficinas del BID. Entrevista con la Ministra de la DEI.</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C:\Users\djerezano\Pictures\IMG_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619" y="2556684"/>
            <a:ext cx="3219450" cy="24149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322116" y="5183943"/>
            <a:ext cx="6172199" cy="1685077"/>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ES_tradnl" b="1" dirty="0">
                <a:latin typeface="Eras Medium ITC"/>
                <a:ea typeface="Calibri" panose="020F0502020204030204" pitchFamily="34" charset="0"/>
                <a:cs typeface="Times New Roman" panose="02020603050405020304" pitchFamily="18" charset="0"/>
              </a:rPr>
              <a:t>Martes 03 y miércoles 04 de noviembre, </a:t>
            </a:r>
            <a:r>
              <a:rPr lang="es-ES_tradnl" dirty="0">
                <a:latin typeface="Eras Medium ITC"/>
                <a:ea typeface="Calibri" panose="020F0502020204030204" pitchFamily="34" charset="0"/>
                <a:cs typeface="Times New Roman" panose="02020603050405020304" pitchFamily="18" charset="0"/>
              </a:rPr>
              <a:t>Jornada Hondureña de Ciudadanía Fiscal con docentes de diferentes centros educativos Públicos y Privados del Distrito Central y personal de la DGDP en esas instalaciones.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C:\Users\djerezano\Pictures\MARCILIO 2015\IMG_00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47" y="7081375"/>
            <a:ext cx="3414395" cy="25596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633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6253" y="187036"/>
            <a:ext cx="6255327" cy="3560975"/>
          </a:xfrm>
          <a:prstGeom prst="rect">
            <a:avLst/>
          </a:prstGeom>
        </p:spPr>
        <p:txBody>
          <a:bodyPr wrap="square">
            <a:spAutoFit/>
          </a:bodyPr>
          <a:lstStyle/>
          <a:p>
            <a:pPr algn="just">
              <a:lnSpc>
                <a:spcPct val="115000"/>
              </a:lnSpc>
              <a:spcAft>
                <a:spcPts val="0"/>
              </a:spcAft>
            </a:pPr>
            <a:r>
              <a:rPr lang="es-ES_tradnl" b="1" dirty="0">
                <a:latin typeface="Eras Medium ITC"/>
                <a:ea typeface="Calibri" panose="020F0502020204030204" pitchFamily="34" charset="0"/>
                <a:cs typeface="Times New Roman" panose="02020603050405020304" pitchFamily="18"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SzPts val="1200"/>
              <a:buFont typeface="Wingdings" panose="05000000000000000000" pitchFamily="2" charset="2"/>
              <a:buChar char=""/>
            </a:pPr>
            <a:r>
              <a:rPr lang="es-ES" b="1" dirty="0">
                <a:latin typeface="Eras Medium ITC"/>
                <a:ea typeface="Calibri" panose="020F0502020204030204" pitchFamily="34" charset="0"/>
                <a:cs typeface="Arial" panose="020B0604020202020204" pitchFamily="34" charset="0"/>
              </a:rPr>
              <a:t>Jueves 05 de noviembre</a:t>
            </a:r>
            <a:r>
              <a:rPr lang="es-ES" dirty="0">
                <a:latin typeface="Eras Medium ITC"/>
                <a:ea typeface="Calibri" panose="020F0502020204030204" pitchFamily="34" charset="0"/>
                <a:cs typeface="Arial" panose="020B0604020202020204" pitchFamily="34" charset="0"/>
              </a:rPr>
              <a:t>, viaje de la ciudad de Tegucigalpa hacia Santa Rosa de Copán. Instalación en el Hotel y reunión con Personal de Departamental para ultimar detalles</a:t>
            </a:r>
            <a:r>
              <a:rPr lang="es-ES" dirty="0" smtClean="0">
                <a:latin typeface="Eras Medium ITC"/>
                <a:ea typeface="Calibri" panose="020F0502020204030204" pitchFamily="34" charset="0"/>
                <a:cs typeface="Arial" panose="020B0604020202020204" pitchFamily="34" charset="0"/>
              </a:rPr>
              <a:t>.</a:t>
            </a:r>
          </a:p>
          <a:p>
            <a:pPr marL="342900" lvl="0" indent="-342900" algn="just">
              <a:lnSpc>
                <a:spcPct val="115000"/>
              </a:lnSpc>
              <a:spcAft>
                <a:spcPts val="0"/>
              </a:spcAft>
              <a:buClr>
                <a:srgbClr val="0070C0"/>
              </a:buClr>
              <a:buSzPts val="1200"/>
              <a:buFont typeface="Wingdings" panose="05000000000000000000" pitchFamily="2" charset="2"/>
              <a:buChar char=""/>
            </a:pP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SzPts val="1200"/>
              <a:buFont typeface="Wingdings" panose="05000000000000000000" pitchFamily="2" charset="2"/>
              <a:buChar char=""/>
            </a:pPr>
            <a:r>
              <a:rPr lang="es-ES" b="1" dirty="0">
                <a:latin typeface="Eras Medium ITC"/>
                <a:ea typeface="Calibri" panose="020F0502020204030204" pitchFamily="34" charset="0"/>
                <a:cs typeface="Arial" panose="020B0604020202020204" pitchFamily="34" charset="0"/>
              </a:rPr>
              <a:t>Viernes 06 de noviembre</a:t>
            </a:r>
            <a:r>
              <a:rPr lang="es-ES" dirty="0">
                <a:latin typeface="Eras Medium ITC"/>
                <a:ea typeface="Calibri" panose="020F0502020204030204" pitchFamily="34" charset="0"/>
                <a:cs typeface="Arial" panose="020B0604020202020204" pitchFamily="34" charset="0"/>
              </a:rPr>
              <a:t>, traslado al Centro Educativo Álvaro Contreras. Desarrollo de conferencias con docentes de diferentes centros educativos urbanos y rurales de la zona, en un horario de 8:30 a 4:30. Entrevistas con medios de comunicación.</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6" descr="C:\Users\djerezano\Pictures\MARCILIO 2015\20151106_101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436" y="4461758"/>
            <a:ext cx="4632960" cy="2606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166253" y="7782181"/>
            <a:ext cx="6255327" cy="1685077"/>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ES" b="1">
                <a:latin typeface="Eras Medium ITC"/>
                <a:ea typeface="Times New Roman" panose="02020603050405020304" pitchFamily="18" charset="0"/>
                <a:cs typeface="Calibri" panose="020F0502020204030204" pitchFamily="34" charset="0"/>
              </a:rPr>
              <a:t>Sábado 07 de noviembre</a:t>
            </a:r>
            <a:r>
              <a:rPr lang="es-ES">
                <a:latin typeface="Eras Medium ITC"/>
                <a:ea typeface="Times New Roman" panose="02020603050405020304" pitchFamily="18" charset="0"/>
                <a:cs typeface="Calibri" panose="020F0502020204030204" pitchFamily="34" charset="0"/>
              </a:rPr>
              <a:t>, traslado al </a:t>
            </a:r>
            <a:r>
              <a:rPr lang="es-ES_tradnl" dirty="0">
                <a:latin typeface="Eras Medium ITC"/>
                <a:ea typeface="Calibri" panose="020F0502020204030204" pitchFamily="34" charset="0"/>
                <a:cs typeface="Arial" panose="020B0604020202020204" pitchFamily="34" charset="0"/>
              </a:rPr>
              <a:t>Centro Universitario Regional de Occidente (CUROC) desarrollo de jornada de conferencias con docentes y alumnos de diversas carreras. Entrega de diplomas.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HN" dirty="0">
                <a:latin typeface="Eras Medium ITC"/>
                <a:ea typeface="Times New Roman" panose="02020603050405020304" pitchFamily="18" charset="0"/>
                <a:cs typeface="Calibri" panose="020F0502020204030204" pitchFamily="34"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91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7" descr="C:\Users\djerezano\Pictures\MARCILIO 2015\20151107_0943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145" y="623943"/>
            <a:ext cx="4529455" cy="25482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tângulo 2"/>
          <p:cNvSpPr/>
          <p:nvPr/>
        </p:nvSpPr>
        <p:spPr>
          <a:xfrm>
            <a:off x="176645" y="3549827"/>
            <a:ext cx="6338454" cy="2640723"/>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ES" dirty="0">
                <a:latin typeface="Eras Medium ITC"/>
                <a:ea typeface="Times New Roman" panose="02020603050405020304" pitchFamily="18" charset="0"/>
                <a:cs typeface="Calibri" panose="020F0502020204030204" pitchFamily="34" charset="0"/>
              </a:rPr>
              <a:t>Nos desplazamos a la Aldea de San Pedro de Copán para la entrega del Material Didáctico de Educación Fiscal.</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SzPts val="1200"/>
              <a:buFont typeface="Wingdings" panose="05000000000000000000" pitchFamily="2" charset="2"/>
              <a:buChar char=""/>
            </a:pPr>
            <a:r>
              <a:rPr lang="es-ES" b="1" dirty="0">
                <a:latin typeface="Eras Medium ITC"/>
                <a:ea typeface="Calibri" panose="020F0502020204030204" pitchFamily="34" charset="0"/>
                <a:cs typeface="Arial" panose="020B0604020202020204" pitchFamily="34" charset="0"/>
              </a:rPr>
              <a:t>Domingo 08 de noviembre</a:t>
            </a:r>
            <a:r>
              <a:rPr lang="es-ES" dirty="0">
                <a:latin typeface="Eras Medium ITC"/>
                <a:ea typeface="Calibri" panose="020F0502020204030204" pitchFamily="34" charset="0"/>
                <a:cs typeface="Arial" panose="020B0604020202020204" pitchFamily="34" charset="0"/>
              </a:rPr>
              <a:t>, traslado de Santa Rosa de Copán a la ciudad de Tegucigalpa.</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SzPts val="1200"/>
              <a:buFont typeface="Wingdings" panose="05000000000000000000" pitchFamily="2" charset="2"/>
              <a:buChar char=""/>
            </a:pPr>
            <a:r>
              <a:rPr lang="es-ES" b="1" dirty="0">
                <a:latin typeface="Eras Medium ITC"/>
                <a:ea typeface="Calibri" panose="020F0502020204030204" pitchFamily="34" charset="0"/>
                <a:cs typeface="Arial" panose="020B0604020202020204" pitchFamily="34" charset="0"/>
              </a:rPr>
              <a:t>Lunes 09 de noviembre, </a:t>
            </a:r>
            <a:r>
              <a:rPr lang="es-ES_tradnl" dirty="0">
                <a:latin typeface="Eras Medium ITC"/>
                <a:ea typeface="Calibri" panose="020F0502020204030204" pitchFamily="34" charset="0"/>
                <a:cs typeface="Arial" panose="020B0604020202020204" pitchFamily="34" charset="0"/>
              </a:rPr>
              <a:t>desarrollo de jornada de conferencias con facilitadores de la Dirección Ejecutiva de Ingresos.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8" descr="C:\Users\djerezano\Pictures\MARCILIO 2015\20151109_1115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45" y="6526618"/>
            <a:ext cx="4529455" cy="28806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460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14299" y="494426"/>
            <a:ext cx="6213764" cy="1047979"/>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HN" b="1" dirty="0" smtClean="0">
                <a:latin typeface="Eras Medium ITC"/>
                <a:ea typeface="Calibri" panose="020F0502020204030204" pitchFamily="34" charset="0"/>
                <a:cs typeface="Arial" panose="020B0604020202020204" pitchFamily="34" charset="0"/>
              </a:rPr>
              <a:t>Martes 10 de noviembre, </a:t>
            </a:r>
            <a:r>
              <a:rPr lang="es-HN" dirty="0" smtClean="0">
                <a:latin typeface="Eras Medium ITC"/>
                <a:ea typeface="Calibri" panose="020F0502020204030204" pitchFamily="34" charset="0"/>
                <a:cs typeface="Arial" panose="020B0604020202020204" pitchFamily="34" charset="0"/>
              </a:rPr>
              <a:t>grabación de </a:t>
            </a:r>
            <a:r>
              <a:rPr lang="es-HN" dirty="0" err="1" smtClean="0">
                <a:latin typeface="Eras Medium ITC"/>
                <a:ea typeface="Calibri" panose="020F0502020204030204" pitchFamily="34" charset="0"/>
                <a:cs typeface="Arial" panose="020B0604020202020204" pitchFamily="34" charset="0"/>
              </a:rPr>
              <a:t>Polimedias</a:t>
            </a:r>
            <a:r>
              <a:rPr lang="es-HN" dirty="0" smtClean="0">
                <a:latin typeface="Eras Medium ITC"/>
                <a:ea typeface="Calibri" panose="020F0502020204030204" pitchFamily="34" charset="0"/>
                <a:cs typeface="Arial" panose="020B0604020202020204" pitchFamily="34" charset="0"/>
              </a:rPr>
              <a:t> en los Estudios de </a:t>
            </a:r>
            <a:r>
              <a:rPr lang="es-HN" dirty="0" err="1" smtClean="0">
                <a:latin typeface="Eras Medium ITC"/>
                <a:ea typeface="Calibri" panose="020F0502020204030204" pitchFamily="34" charset="0"/>
                <a:cs typeface="Arial" panose="020B0604020202020204" pitchFamily="34" charset="0"/>
              </a:rPr>
              <a:t>Polimedia</a:t>
            </a:r>
            <a:r>
              <a:rPr lang="es-HN" dirty="0" smtClean="0">
                <a:latin typeface="Eras Medium ITC"/>
                <a:ea typeface="Calibri" panose="020F0502020204030204" pitchFamily="34" charset="0"/>
                <a:cs typeface="Arial" panose="020B0604020202020204" pitchFamily="34" charset="0"/>
              </a:rPr>
              <a:t> de la Dirección General de Desarrollo profesional.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C:\Users\djerezano\Pictures\MARCILIO 2015\Captur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709" y="2218158"/>
            <a:ext cx="3881120" cy="21767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tângulo 10"/>
          <p:cNvSpPr/>
          <p:nvPr/>
        </p:nvSpPr>
        <p:spPr>
          <a:xfrm>
            <a:off x="342899" y="5070692"/>
            <a:ext cx="5985164" cy="1047979"/>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ES" dirty="0">
                <a:latin typeface="Eras Medium ITC"/>
                <a:ea typeface="Calibri" panose="020F0502020204030204" pitchFamily="34" charset="0"/>
                <a:cs typeface="Arial" panose="020B0604020202020204" pitchFamily="34" charset="0"/>
              </a:rPr>
              <a:t>Conferencia sobre Plasticidad Neural, Lenguaje y Ciudadanía a estudiantes y Docentes de la carrera de Lenguas Extranjeras de la UPNFM.</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0" descr="C:\Users\djerezano\Pictures\MARCILIO 2015\IMG_77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134" y="6914428"/>
            <a:ext cx="4036695" cy="2270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6779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0163" y="750946"/>
            <a:ext cx="6296891" cy="1366528"/>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ES" b="1" dirty="0">
                <a:latin typeface="Eras Medium ITC"/>
                <a:ea typeface="Calibri" panose="020F0502020204030204" pitchFamily="34" charset="0"/>
                <a:cs typeface="Arial" panose="020B0604020202020204" pitchFamily="34" charset="0"/>
              </a:rPr>
              <a:t>Miércoles 11 de noviembre,</a:t>
            </a:r>
            <a:r>
              <a:rPr lang="es-ES_tradnl" dirty="0">
                <a:latin typeface="Eras Medium ITC"/>
                <a:ea typeface="Calibri" panose="020F0502020204030204" pitchFamily="34" charset="0"/>
                <a:cs typeface="Arial" panose="020B0604020202020204" pitchFamily="34" charset="0"/>
              </a:rPr>
              <a:t> desarrollo de jornada de conferencias con docentes y alumnos de diversas carreras de la Universidad Pedagógica Nacional Francisco Morazán. Entrega de diplomas.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11" descr="C:\Users\djerezano\Pictures\MARCILIO 2015\IMG_77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708" y="2543117"/>
            <a:ext cx="3987800" cy="2242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270163" y="5779829"/>
            <a:ext cx="6296891" cy="729430"/>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ES_tradnl" dirty="0">
                <a:latin typeface="Eras Medium ITC"/>
                <a:ea typeface="Calibri" panose="020F0502020204030204" pitchFamily="34" charset="0"/>
                <a:cs typeface="Arial" panose="020B0604020202020204" pitchFamily="34" charset="0"/>
              </a:rPr>
              <a:t>Entrevista con Rodrigo Wong Arévalo Noticiero Estelar Abriendo Brecha.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12" descr="C:\Users\djerezano\Pictures\MARCILIO 2015\IMG_77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708" y="6780703"/>
            <a:ext cx="3994785" cy="22466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1735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0162" y="554492"/>
            <a:ext cx="6296891" cy="6047296"/>
          </a:xfrm>
          <a:prstGeom prst="rect">
            <a:avLst/>
          </a:prstGeom>
        </p:spPr>
        <p:txBody>
          <a:bodyPr wrap="square">
            <a:spAutoFit/>
          </a:bodyPr>
          <a:lstStyle/>
          <a:p>
            <a:pPr marL="342900" lvl="0" indent="-342900" algn="just">
              <a:lnSpc>
                <a:spcPct val="115000"/>
              </a:lnSpc>
              <a:spcAft>
                <a:spcPts val="0"/>
              </a:spcAft>
              <a:buClr>
                <a:srgbClr val="0070C0"/>
              </a:buClr>
              <a:buSzPts val="1200"/>
              <a:buFont typeface="Wingdings" panose="05000000000000000000" pitchFamily="2" charset="2"/>
              <a:buChar char=""/>
            </a:pPr>
            <a:r>
              <a:rPr lang="es-ES" b="1" dirty="0">
                <a:latin typeface="Eras Medium ITC"/>
                <a:ea typeface="Calibri" panose="020F0502020204030204" pitchFamily="34" charset="0"/>
                <a:cs typeface="Arial" panose="020B0604020202020204" pitchFamily="34" charset="0"/>
              </a:rPr>
              <a:t>Jueves 12 de noviembre</a:t>
            </a:r>
            <a:r>
              <a:rPr lang="es-ES" dirty="0">
                <a:latin typeface="Eras Medium ITC"/>
                <a:ea typeface="Calibri" panose="020F0502020204030204" pitchFamily="34" charset="0"/>
                <a:cs typeface="Arial" panose="020B0604020202020204" pitchFamily="34" charset="0"/>
              </a:rPr>
              <a:t>, viaje de regreso a Brasil</a:t>
            </a:r>
            <a:r>
              <a:rPr lang="es-ES" dirty="0" smtClean="0">
                <a:latin typeface="Eras Medium ITC"/>
                <a:ea typeface="Calibri" panose="020F0502020204030204" pitchFamily="34" charset="0"/>
                <a:cs typeface="Arial" panose="020B0604020202020204" pitchFamily="34" charset="0"/>
              </a:rPr>
              <a:t>.</a:t>
            </a:r>
          </a:p>
          <a:p>
            <a:pPr marL="342900" lvl="0" indent="-342900" algn="just">
              <a:lnSpc>
                <a:spcPct val="115000"/>
              </a:lnSpc>
              <a:spcAft>
                <a:spcPts val="0"/>
              </a:spcAft>
              <a:buClr>
                <a:srgbClr val="0070C0"/>
              </a:buClr>
              <a:buSzPts val="1200"/>
              <a:buFont typeface="Wingdings" panose="05000000000000000000" pitchFamily="2" charset="2"/>
              <a:buChar char=""/>
            </a:pP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HN" b="1" dirty="0">
                <a:solidFill>
                  <a:srgbClr val="00B0F0"/>
                </a:solidFill>
                <a:latin typeface="Eras Medium ITC"/>
                <a:ea typeface="Calibri" panose="020F0502020204030204" pitchFamily="34" charset="0"/>
                <a:cs typeface="Arial" panose="020B0604020202020204" pitchFamily="34" charset="0"/>
              </a:rPr>
              <a:t>Logros de </a:t>
            </a:r>
            <a:r>
              <a:rPr lang="es-HN" b="1" dirty="0" err="1">
                <a:solidFill>
                  <a:srgbClr val="00B0F0"/>
                </a:solidFill>
                <a:latin typeface="Eras Medium ITC"/>
                <a:ea typeface="Calibri" panose="020F0502020204030204" pitchFamily="34" charset="0"/>
                <a:cs typeface="Arial" panose="020B0604020202020204" pitchFamily="34" charset="0"/>
              </a:rPr>
              <a:t>lasJornadas</a:t>
            </a:r>
            <a:r>
              <a:rPr lang="es-HN" b="1" dirty="0">
                <a:solidFill>
                  <a:srgbClr val="00B0F0"/>
                </a:solidFill>
                <a:latin typeface="Eras Medium ITC"/>
                <a:ea typeface="Calibri" panose="020F0502020204030204" pitchFamily="34" charset="0"/>
                <a:cs typeface="Arial" panose="020B0604020202020204" pitchFamily="34" charset="0"/>
              </a:rPr>
              <a:t>:</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tabLst>
                <a:tab pos="270510" algn="l"/>
              </a:tabLst>
            </a:pPr>
            <a:r>
              <a:rPr lang="es-ES" dirty="0">
                <a:latin typeface="Eras Medium ITC"/>
                <a:ea typeface="Calibri" panose="020F0502020204030204" pitchFamily="34" charset="0"/>
                <a:cs typeface="Arial" panose="020B0604020202020204" pitchFamily="34" charset="0"/>
              </a:rPr>
              <a:t>Se logró la participación del 95</a:t>
            </a:r>
            <a:r>
              <a:rPr lang="es-ES" dirty="0">
                <a:solidFill>
                  <a:srgbClr val="000000"/>
                </a:solidFill>
                <a:latin typeface="Eras Medium ITC"/>
                <a:ea typeface="Calibri" panose="020F0502020204030204" pitchFamily="34" charset="0"/>
                <a:cs typeface="Arial" panose="020B0604020202020204" pitchFamily="34" charset="0"/>
              </a:rPr>
              <a:t> %</a:t>
            </a:r>
            <a:r>
              <a:rPr lang="es-ES" dirty="0">
                <a:latin typeface="Eras Medium ITC"/>
                <a:ea typeface="Calibri" panose="020F0502020204030204" pitchFamily="34" charset="0"/>
                <a:cs typeface="Arial" panose="020B0604020202020204" pitchFamily="34" charset="0"/>
              </a:rPr>
              <a:t>de los participantes programados.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tabLst>
                <a:tab pos="270510" algn="l"/>
              </a:tabLst>
            </a:pPr>
            <a:r>
              <a:rPr lang="es-ES" dirty="0">
                <a:latin typeface="Eras Medium ITC"/>
                <a:ea typeface="Calibri" panose="020F0502020204030204" pitchFamily="34" charset="0"/>
                <a:cs typeface="Arial" panose="020B0604020202020204" pitchFamily="34" charset="0"/>
              </a:rPr>
              <a:t>Despertar el interés en diversos tipos de públicos sobre los temas relacionados con la Plasticidad Neural y la Ciudadanía y como estos afectan positiva o negativamente el desarrollo de un país.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0070C0"/>
              </a:buClr>
              <a:buFont typeface="Wingdings" panose="05000000000000000000" pitchFamily="2" charset="2"/>
              <a:buChar char=""/>
              <a:tabLst>
                <a:tab pos="270510" algn="l"/>
              </a:tabLst>
            </a:pPr>
            <a:r>
              <a:rPr lang="es-ES" dirty="0">
                <a:latin typeface="Eras Medium ITC"/>
                <a:ea typeface="Calibri" panose="020F0502020204030204" pitchFamily="34" charset="0"/>
                <a:cs typeface="Arial" panose="020B0604020202020204" pitchFamily="34" charset="0"/>
              </a:rPr>
              <a:t>Grabación de entrevistas con los medios de comunicación nacionales.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0"/>
              </a:spcAft>
              <a:tabLst>
                <a:tab pos="270510" algn="l"/>
              </a:tabLst>
            </a:pPr>
            <a:r>
              <a:rPr lang="es-ES" dirty="0">
                <a:latin typeface="Eras Medium ITC"/>
                <a:ea typeface="Calibri" panose="020F0502020204030204" pitchFamily="34" charset="0"/>
                <a:cs typeface="Arial" panose="020B0604020202020204" pitchFamily="34" charset="0"/>
              </a:rPr>
              <a:t>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HN" b="1" dirty="0">
                <a:solidFill>
                  <a:srgbClr val="00B0F0"/>
                </a:solidFill>
                <a:latin typeface="Eras Medium ITC"/>
                <a:ea typeface="Calibri" panose="020F0502020204030204" pitchFamily="34" charset="0"/>
                <a:cs typeface="Arial" panose="020B0604020202020204" pitchFamily="34" charset="0"/>
              </a:rPr>
              <a:t>Conclusiones: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838200" algn="l"/>
              </a:tabLst>
            </a:pPr>
            <a:r>
              <a:rPr lang="es-HN" dirty="0">
                <a:latin typeface="Eras Medium ITC"/>
                <a:ea typeface="Calibri" panose="020F0502020204030204" pitchFamily="34" charset="0"/>
                <a:cs typeface="Times New Roman" panose="02020603050405020304" pitchFamily="18" charset="0"/>
              </a:rPr>
              <a:t>La implementación de este tipo de Jornadas a todo nivel permite un acercamiento de la Institución con la ciudadanía en general y estimula una cultura sobre la importancia de los Tributos, así como la estrecha relación que tiene estos contenidos con la Educación.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49212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403</Words>
  <Application>Microsoft Office PowerPoint</Application>
  <PresentationFormat>Papel A4 (210 x 297 mm)</PresentationFormat>
  <Paragraphs>55</Paragraphs>
  <Slides>8</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vt:i4>
      </vt:variant>
    </vt:vector>
  </HeadingPairs>
  <TitlesOfParts>
    <vt:vector size="15" baseType="lpstr">
      <vt:lpstr>Arial</vt:lpstr>
      <vt:lpstr>Calibri</vt:lpstr>
      <vt:lpstr>Calibri Light</vt:lpstr>
      <vt:lpstr>Eras Medium ITC</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Karen Fernanda</dc:creator>
  <cp:lastModifiedBy>Karen Fernanda</cp:lastModifiedBy>
  <cp:revision>2</cp:revision>
  <dcterms:created xsi:type="dcterms:W3CDTF">2019-09-03T21:05:36Z</dcterms:created>
  <dcterms:modified xsi:type="dcterms:W3CDTF">2019-09-03T21:22:49Z</dcterms:modified>
</cp:coreProperties>
</file>