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56" r:id="rId3"/>
    <p:sldId id="257" r:id="rId4"/>
    <p:sldId id="258" r:id="rId5"/>
    <p:sldId id="259" r:id="rId6"/>
  </p:sldIdLst>
  <p:sldSz cx="6858000" cy="9906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22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6946-B390-4B2B-8A71-B95D78A5B82F}" type="datetimeFigureOut">
              <a:rPr lang="pt-BR" smtClean="0"/>
              <a:t>03.set.2019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C25E-DE4A-43D9-A7E8-7E30C6124E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2528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6946-B390-4B2B-8A71-B95D78A5B82F}" type="datetimeFigureOut">
              <a:rPr lang="pt-BR" smtClean="0"/>
              <a:t>03.set.2019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C25E-DE4A-43D9-A7E8-7E30C6124E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6389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6946-B390-4B2B-8A71-B95D78A5B82F}" type="datetimeFigureOut">
              <a:rPr lang="pt-BR" smtClean="0"/>
              <a:t>03.set.2019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C25E-DE4A-43D9-A7E8-7E30C6124E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95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6946-B390-4B2B-8A71-B95D78A5B82F}" type="datetimeFigureOut">
              <a:rPr lang="pt-BR" smtClean="0"/>
              <a:t>03.set.2019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C25E-DE4A-43D9-A7E8-7E30C6124E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5678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6946-B390-4B2B-8A71-B95D78A5B82F}" type="datetimeFigureOut">
              <a:rPr lang="pt-BR" smtClean="0"/>
              <a:t>03.set.2019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C25E-DE4A-43D9-A7E8-7E30C6124E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304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6946-B390-4B2B-8A71-B95D78A5B82F}" type="datetimeFigureOut">
              <a:rPr lang="pt-BR" smtClean="0"/>
              <a:t>03.set.2019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C25E-DE4A-43D9-A7E8-7E30C6124E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977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6946-B390-4B2B-8A71-B95D78A5B82F}" type="datetimeFigureOut">
              <a:rPr lang="pt-BR" smtClean="0"/>
              <a:t>03.set.2019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C25E-DE4A-43D9-A7E8-7E30C6124E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1984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6946-B390-4B2B-8A71-B95D78A5B82F}" type="datetimeFigureOut">
              <a:rPr lang="pt-BR" smtClean="0"/>
              <a:t>03.set.2019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C25E-DE4A-43D9-A7E8-7E30C6124E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2795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6946-B390-4B2B-8A71-B95D78A5B82F}" type="datetimeFigureOut">
              <a:rPr lang="pt-BR" smtClean="0"/>
              <a:t>03.set.2019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C25E-DE4A-43D9-A7E8-7E30C6124E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3010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6946-B390-4B2B-8A71-B95D78A5B82F}" type="datetimeFigureOut">
              <a:rPr lang="pt-BR" smtClean="0"/>
              <a:t>03.set.2019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C25E-DE4A-43D9-A7E8-7E30C6124E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0414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6946-B390-4B2B-8A71-B95D78A5B82F}" type="datetimeFigureOut">
              <a:rPr lang="pt-BR" smtClean="0"/>
              <a:t>03.set.2019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C25E-DE4A-43D9-A7E8-7E30C6124E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5482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E6946-B390-4B2B-8A71-B95D78A5B82F}" type="datetimeFigureOut">
              <a:rPr lang="pt-BR" smtClean="0"/>
              <a:t>03.set.2019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BC25E-DE4A-43D9-A7E8-7E30C6124E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69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/>
          <a:srcRect l="38599" t="15271" r="34935" b="8931"/>
          <a:stretch/>
        </p:blipFill>
        <p:spPr>
          <a:xfrm>
            <a:off x="408562" y="0"/>
            <a:ext cx="6152146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245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/>
          <p:cNvSpPr/>
          <p:nvPr/>
        </p:nvSpPr>
        <p:spPr>
          <a:xfrm>
            <a:off x="1834815" y="409516"/>
            <a:ext cx="4662237" cy="1134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590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pt-BR" b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UNIVERSIDADE ESTADUAL DE MARINGÁ</a:t>
            </a:r>
            <a:endParaRPr lang="pt-BR" b="1" dirty="0">
              <a:solidFill>
                <a:srgbClr val="243F60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PRÓ-REITORIA DE EXTENSÃO E CULTURA</a:t>
            </a:r>
            <a:endParaRPr lang="pt-BR" sz="16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DIRETORIA DE EXTENSÃO</a:t>
            </a:r>
            <a:endParaRPr lang="pt-BR" dirty="0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770021" y="409516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18" name="Objeto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7345256"/>
              </p:ext>
            </p:extLst>
          </p:nvPr>
        </p:nvGraphicFramePr>
        <p:xfrm>
          <a:off x="631656" y="409516"/>
          <a:ext cx="1063753" cy="11346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Picture" r:id="rId3" imgW="1066800" imgH="1097280" progId="Word.Picture.8">
                  <p:embed/>
                </p:oleObj>
              </mc:Choice>
              <mc:Fallback>
                <p:oleObj name="Picture" r:id="rId3" imgW="1066800" imgH="1097280" progId="Word.Picture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656" y="409516"/>
                        <a:ext cx="1063753" cy="11346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288758" y="1968741"/>
            <a:ext cx="6208294" cy="7355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pt-BR" altLang="pt-BR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Eventos</a:t>
            </a:r>
            <a:endParaRPr kumimoji="0" lang="pt-BR" altLang="pt-B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pt-BR" altLang="pt-B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JORNADA HONDURENHA DE CIDADANIA FISCAL: ÉTICA,NEUROÉTICA, EDUCAÇÃO FISCAL E CONSTRUÇÃO DA CIDADANAIA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endParaRPr kumimoji="0" lang="pt-BR" alt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pt-BR" altLang="pt-B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N° Processo:</a:t>
            </a:r>
            <a:r>
              <a:rPr kumimoji="0" lang="pt-BR" altLang="pt-B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0448/76/2016</a:t>
            </a:r>
            <a:endParaRPr kumimoji="0" lang="pt-BR" alt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pt-BR" altLang="pt-B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Período:</a:t>
            </a:r>
            <a:r>
              <a:rPr kumimoji="0" lang="pt-BR" altLang="pt-B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30/05 a 07/06/2016 </a:t>
            </a:r>
            <a:r>
              <a:rPr kumimoji="0" lang="pt-BR" altLang="pt-B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pt-BR" alt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pt-BR" altLang="pt-B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Carga horária: 28</a:t>
            </a:r>
            <a:r>
              <a:rPr kumimoji="0" lang="pt-BR" altLang="pt-B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kumimoji="0" lang="pt-BR" alt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pt-BR" altLang="pt-B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Público alcançado (n° e característica do público):</a:t>
            </a:r>
            <a:r>
              <a:rPr kumimoji="0" lang="pt-BR" altLang="pt-B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305 PESSOAS - P</a:t>
            </a:r>
            <a:r>
              <a:rPr kumimoji="0" lang="pt-BR" alt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rofessores e alunos do ensino superior, professores do ensino b</a:t>
            </a:r>
            <a:r>
              <a:rPr kumimoji="0" lang="pt-BR" alt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kumimoji="0" lang="pt-BR" alt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sico, bem como trabalhadores do fisco da capital e de 10 munic</a:t>
            </a:r>
            <a:r>
              <a:rPr kumimoji="0" lang="pt-BR" alt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kumimoji="0" lang="pt-BR" alt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pios de Honduras</a:t>
            </a:r>
            <a:r>
              <a:rPr kumimoji="0" lang="pt-BR" altLang="pt-B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pt-BR" alt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pt-BR" altLang="pt-B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Comissão Organizadora</a:t>
            </a:r>
            <a:r>
              <a:rPr kumimoji="0" lang="pt-BR" altLang="pt-B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Isabel </a:t>
            </a:r>
            <a:r>
              <a:rPr kumimoji="0" lang="pt-BR" altLang="pt-B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ferreira</a:t>
            </a:r>
            <a:r>
              <a:rPr kumimoji="0" lang="pt-BR" altLang="pt-B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 Silva Chagas</a:t>
            </a:r>
            <a:endParaRPr kumimoji="0" lang="pt-BR" alt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pt-BR" altLang="pt-B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Órgão Proponente:</a:t>
            </a:r>
            <a:r>
              <a:rPr kumimoji="0" lang="pt-BR" altLang="pt-B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Programa Museu Dinâmico Interdisciplinar</a:t>
            </a:r>
            <a:endParaRPr kumimoji="0" lang="pt-BR" alt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pt-BR" altLang="pt-B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Parceiros na realização: </a:t>
            </a:r>
            <a:r>
              <a:rPr kumimoji="0" lang="pt-BR" altLang="pt-B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Departamento de Ciências Morfológicas, Instituto de </a:t>
            </a:r>
            <a:r>
              <a:rPr kumimoji="0" lang="pt-BR" altLang="pt-B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Linguas</a:t>
            </a:r>
            <a:r>
              <a:rPr kumimoji="0" lang="pt-BR" altLang="pt-B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pt-BR" altLang="pt-B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Dirección</a:t>
            </a:r>
            <a:r>
              <a:rPr kumimoji="0" lang="pt-BR" altLang="pt-B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pt-BR" altLang="pt-B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Ejecutiva</a:t>
            </a:r>
            <a:r>
              <a:rPr kumimoji="0" lang="pt-BR" altLang="pt-B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kumimoji="0" lang="pt-BR" altLang="pt-B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Ingresos</a:t>
            </a:r>
            <a:r>
              <a:rPr kumimoji="0" lang="pt-BR" altLang="pt-B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Instituto de Aceso a </a:t>
            </a:r>
            <a:r>
              <a:rPr kumimoji="0" lang="pt-BR" altLang="pt-B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kumimoji="0" lang="pt-BR" altLang="pt-B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pt-BR" altLang="pt-B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Información</a:t>
            </a:r>
            <a:r>
              <a:rPr kumimoji="0" lang="pt-BR" altLang="pt-B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Pública, Receita Federal do Brasil, SER/Maringá/Observatório Social de Maringá, Universidade Pedagógica Nacional Francisco </a:t>
            </a:r>
            <a:r>
              <a:rPr kumimoji="0" lang="pt-BR" altLang="pt-B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Morazán</a:t>
            </a:r>
            <a:endParaRPr kumimoji="0" lang="pt-BR" alt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endParaRPr kumimoji="0" lang="pt-BR" alt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671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244258"/>
              </p:ext>
            </p:extLst>
          </p:nvPr>
        </p:nvGraphicFramePr>
        <p:xfrm>
          <a:off x="210411" y="1204982"/>
          <a:ext cx="6496493" cy="42062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020808">
                  <a:extLst>
                    <a:ext uri="{9D8B030D-6E8A-4147-A177-3AD203B41FA5}">
                      <a16:colId xmlns:a16="http://schemas.microsoft.com/office/drawing/2014/main" val="441075377"/>
                    </a:ext>
                  </a:extLst>
                </a:gridCol>
                <a:gridCol w="1475685">
                  <a:extLst>
                    <a:ext uri="{9D8B030D-6E8A-4147-A177-3AD203B41FA5}">
                      <a16:colId xmlns:a16="http://schemas.microsoft.com/office/drawing/2014/main" val="109078013"/>
                    </a:ext>
                  </a:extLst>
                </a:gridCol>
              </a:tblGrid>
              <a:tr h="1853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Atividades/Realizador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Carga horária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/>
                </a:tc>
                <a:extLst>
                  <a:ext uri="{0D108BD9-81ED-4DB2-BD59-A6C34878D82A}">
                    <a16:rowId xmlns:a16="http://schemas.microsoft.com/office/drawing/2014/main" val="1154822449"/>
                  </a:ext>
                </a:extLst>
              </a:tr>
              <a:tr h="3706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Conferencia: Conferencia Introductoria - PNEF Honduras – Maribel Bonilla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1,5h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 anchor="ctr"/>
                </a:tc>
                <a:extLst>
                  <a:ext uri="{0D108BD9-81ED-4DB2-BD59-A6C34878D82A}">
                    <a16:rowId xmlns:a16="http://schemas.microsoft.com/office/drawing/2014/main" val="1288255906"/>
                  </a:ext>
                </a:extLst>
              </a:tr>
              <a:tr h="3706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Conferencia: Plasticidad Neural, Aprendizaje y Ciudadanía - </a:t>
                      </a:r>
                      <a:r>
                        <a:rPr lang="es-ES" sz="1600" dirty="0" err="1">
                          <a:effectLst/>
                        </a:rPr>
                        <a:t>Marcilio</a:t>
                      </a:r>
                      <a:r>
                        <a:rPr lang="es-ES" sz="1600" dirty="0">
                          <a:effectLst/>
                        </a:rPr>
                        <a:t> Hubner de Miranda Neto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4h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 anchor="ctr"/>
                </a:tc>
                <a:extLst>
                  <a:ext uri="{0D108BD9-81ED-4DB2-BD59-A6C34878D82A}">
                    <a16:rowId xmlns:a16="http://schemas.microsoft.com/office/drawing/2014/main" val="2849776339"/>
                  </a:ext>
                </a:extLst>
              </a:tr>
              <a:tr h="3706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Conferencia: Ética, Neuroetica y la Construcción de la Ciudadanía- Marcílio Hubner de Miranda Neto.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3h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 anchor="ctr"/>
                </a:tc>
                <a:extLst>
                  <a:ext uri="{0D108BD9-81ED-4DB2-BD59-A6C34878D82A}">
                    <a16:rowId xmlns:a16="http://schemas.microsoft.com/office/drawing/2014/main" val="2146975126"/>
                  </a:ext>
                </a:extLst>
              </a:tr>
              <a:tr h="3706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Conferencia: Estructura didáctica de cuadernos de trabajo de Educación Fiscal de Honduras –Diana Morazán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1,5h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 anchor="ctr"/>
                </a:tc>
                <a:extLst>
                  <a:ext uri="{0D108BD9-81ED-4DB2-BD59-A6C34878D82A}">
                    <a16:rowId xmlns:a16="http://schemas.microsoft.com/office/drawing/2014/main" val="4127236882"/>
                  </a:ext>
                </a:extLst>
              </a:tr>
              <a:tr h="3706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Conferencia: Ritmos Biológicos aplicados a la organización de las </a:t>
                      </a:r>
                      <a:r>
                        <a:rPr lang="es-ES" sz="1600" dirty="0" err="1">
                          <a:effectLst/>
                        </a:rPr>
                        <a:t>atividades</a:t>
                      </a:r>
                      <a:r>
                        <a:rPr lang="es-ES" sz="1600" dirty="0">
                          <a:effectLst/>
                        </a:rPr>
                        <a:t> de enseñanza y de trabajo - </a:t>
                      </a:r>
                      <a:r>
                        <a:rPr lang="es-ES" sz="1600" dirty="0" err="1">
                          <a:effectLst/>
                        </a:rPr>
                        <a:t>Marcílio</a:t>
                      </a:r>
                      <a:r>
                        <a:rPr lang="es-ES" sz="1600" dirty="0">
                          <a:effectLst/>
                        </a:rPr>
                        <a:t> Hubner de Miranda Neto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3h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 anchor="ctr"/>
                </a:tc>
                <a:extLst>
                  <a:ext uri="{0D108BD9-81ED-4DB2-BD59-A6C34878D82A}">
                    <a16:rowId xmlns:a16="http://schemas.microsoft.com/office/drawing/2014/main" val="585488073"/>
                  </a:ext>
                </a:extLst>
              </a:tr>
              <a:tr h="3706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Conferencia: La Educación, la Constitución y Construcción de la Ciudadanía - </a:t>
                      </a:r>
                      <a:r>
                        <a:rPr lang="es-ES" sz="1600" dirty="0" err="1">
                          <a:effectLst/>
                        </a:rPr>
                        <a:t>Marcílio</a:t>
                      </a:r>
                      <a:r>
                        <a:rPr lang="es-ES" sz="1600" dirty="0">
                          <a:effectLst/>
                        </a:rPr>
                        <a:t> Hubner de Miranda Neto.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3h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 anchor="ctr"/>
                </a:tc>
                <a:extLst>
                  <a:ext uri="{0D108BD9-81ED-4DB2-BD59-A6C34878D82A}">
                    <a16:rowId xmlns:a16="http://schemas.microsoft.com/office/drawing/2014/main" val="1523372012"/>
                  </a:ext>
                </a:extLst>
              </a:tr>
              <a:tr h="1853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Total Horas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16h00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 anchor="ctr"/>
                </a:tc>
                <a:extLst>
                  <a:ext uri="{0D108BD9-81ED-4DB2-BD59-A6C34878D82A}">
                    <a16:rowId xmlns:a16="http://schemas.microsoft.com/office/drawing/2014/main" val="2225028243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8616" y="174298"/>
            <a:ext cx="600008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</a:t>
            </a: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dulo para professores do Ensino B</a:t>
            </a: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sico e Servidores do Fisco realizado durante os dias 30 e 31 de maio de 2016 em Tegucigalpa.</a:t>
            </a:r>
            <a:endParaRPr kumimoji="0" lang="pt-BR" altLang="pt-B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818786"/>
              </p:ext>
            </p:extLst>
          </p:nvPr>
        </p:nvGraphicFramePr>
        <p:xfrm>
          <a:off x="318978" y="7019109"/>
          <a:ext cx="6387926" cy="177273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135524">
                  <a:extLst>
                    <a:ext uri="{9D8B030D-6E8A-4147-A177-3AD203B41FA5}">
                      <a16:colId xmlns:a16="http://schemas.microsoft.com/office/drawing/2014/main" val="3414010222"/>
                    </a:ext>
                  </a:extLst>
                </a:gridCol>
                <a:gridCol w="1252402">
                  <a:extLst>
                    <a:ext uri="{9D8B030D-6E8A-4147-A177-3AD203B41FA5}">
                      <a16:colId xmlns:a16="http://schemas.microsoft.com/office/drawing/2014/main" val="1136094725"/>
                    </a:ext>
                  </a:extLst>
                </a:gridCol>
              </a:tblGrid>
              <a:tr h="370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err="1">
                          <a:effectLst/>
                        </a:rPr>
                        <a:t>Actividades</a:t>
                      </a:r>
                      <a:r>
                        <a:rPr lang="pt-BR" sz="1600" dirty="0">
                          <a:effectLst/>
                        </a:rPr>
                        <a:t>/Realizador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Carga </a:t>
                      </a:r>
                      <a:r>
                        <a:rPr lang="pt-BR" sz="1600" dirty="0" smtClean="0">
                          <a:effectLst/>
                        </a:rPr>
                        <a:t>horaria</a:t>
                      </a:r>
                      <a:endParaRPr lang="pt-BR" sz="1600" dirty="0">
                        <a:effectLst/>
                      </a:endParaRPr>
                    </a:p>
                  </a:txBody>
                  <a:tcPr marL="42730" marR="42730" marT="0" marB="0"/>
                </a:tc>
                <a:extLst>
                  <a:ext uri="{0D108BD9-81ED-4DB2-BD59-A6C34878D82A}">
                    <a16:rowId xmlns:a16="http://schemas.microsoft.com/office/drawing/2014/main" val="3393647509"/>
                  </a:ext>
                </a:extLst>
              </a:tr>
              <a:tr h="1853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Conferencia: Programa Nacional de Educación Fiscal- Maribel Bonilla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0,5h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 anchor="ctr"/>
                </a:tc>
                <a:extLst>
                  <a:ext uri="{0D108BD9-81ED-4DB2-BD59-A6C34878D82A}">
                    <a16:rowId xmlns:a16="http://schemas.microsoft.com/office/drawing/2014/main" val="775759349"/>
                  </a:ext>
                </a:extLst>
              </a:tr>
              <a:tr h="3706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Conferencia: Plasticidad Neural y la Construcción de Ciudadanía - </a:t>
                      </a:r>
                      <a:r>
                        <a:rPr lang="es-ES" sz="1600" dirty="0" err="1">
                          <a:effectLst/>
                        </a:rPr>
                        <a:t>Marcílio</a:t>
                      </a:r>
                      <a:r>
                        <a:rPr lang="es-ES" sz="1600" dirty="0">
                          <a:effectLst/>
                        </a:rPr>
                        <a:t> Hubner de Miranda Neto.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1,5h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 anchor="ctr"/>
                </a:tc>
                <a:extLst>
                  <a:ext uri="{0D108BD9-81ED-4DB2-BD59-A6C34878D82A}">
                    <a16:rowId xmlns:a16="http://schemas.microsoft.com/office/drawing/2014/main" val="2659285731"/>
                  </a:ext>
                </a:extLst>
              </a:tr>
              <a:tr h="1853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Total Horas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2h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 anchor="ctr"/>
                </a:tc>
                <a:extLst>
                  <a:ext uri="{0D108BD9-81ED-4DB2-BD59-A6C34878D82A}">
                    <a16:rowId xmlns:a16="http://schemas.microsoft.com/office/drawing/2014/main" val="636233491"/>
                  </a:ext>
                </a:extLst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10411" y="6098883"/>
            <a:ext cx="633924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</a:t>
            </a: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dulo Universit</a:t>
            </a: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rios de Santa Rosa de </a:t>
            </a:r>
            <a:r>
              <a:rPr kumimoji="0" lang="pt-BR" altLang="pt-B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Copan</a:t>
            </a: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realizado na quinta feira dia 02 de junho de 2016.</a:t>
            </a:r>
            <a:endParaRPr kumimoji="0" lang="pt-BR" alt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63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469236"/>
              </p:ext>
            </p:extLst>
          </p:nvPr>
        </p:nvGraphicFramePr>
        <p:xfrm>
          <a:off x="237572" y="1349850"/>
          <a:ext cx="6386512" cy="226752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117143">
                  <a:extLst>
                    <a:ext uri="{9D8B030D-6E8A-4147-A177-3AD203B41FA5}">
                      <a16:colId xmlns:a16="http://schemas.microsoft.com/office/drawing/2014/main" val="2309984087"/>
                    </a:ext>
                  </a:extLst>
                </a:gridCol>
                <a:gridCol w="1269369">
                  <a:extLst>
                    <a:ext uri="{9D8B030D-6E8A-4147-A177-3AD203B41FA5}">
                      <a16:colId xmlns:a16="http://schemas.microsoft.com/office/drawing/2014/main" val="3545558322"/>
                    </a:ext>
                  </a:extLst>
                </a:gridCol>
              </a:tblGrid>
              <a:tr h="370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 err="1">
                          <a:effectLst/>
                        </a:rPr>
                        <a:t>Atividades</a:t>
                      </a:r>
                      <a:r>
                        <a:rPr lang="es-HN" sz="1600" dirty="0">
                          <a:effectLst/>
                        </a:rPr>
                        <a:t>/Realizador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effectLst/>
                        </a:rPr>
                        <a:t>Carga </a:t>
                      </a:r>
                      <a:r>
                        <a:rPr lang="es-HN" sz="1600" dirty="0" smtClean="0">
                          <a:effectLst/>
                        </a:rPr>
                        <a:t>horaria</a:t>
                      </a:r>
                      <a:endParaRPr lang="pt-BR" sz="1600" dirty="0">
                        <a:effectLst/>
                      </a:endParaRPr>
                    </a:p>
                  </a:txBody>
                  <a:tcPr marL="42730" marR="42730" marT="0" marB="0"/>
                </a:tc>
                <a:extLst>
                  <a:ext uri="{0D108BD9-81ED-4DB2-BD59-A6C34878D82A}">
                    <a16:rowId xmlns:a16="http://schemas.microsoft.com/office/drawing/2014/main" val="480503662"/>
                  </a:ext>
                </a:extLst>
              </a:tr>
              <a:tr h="1853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Conferencia: Ciudadanía Fiscal y Transparencia- David Jerezano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1:00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 anchor="ctr"/>
                </a:tc>
                <a:extLst>
                  <a:ext uri="{0D108BD9-81ED-4DB2-BD59-A6C34878D82A}">
                    <a16:rowId xmlns:a16="http://schemas.microsoft.com/office/drawing/2014/main" val="949177184"/>
                  </a:ext>
                </a:extLst>
              </a:tr>
              <a:tr h="3706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effectLst/>
                        </a:rPr>
                        <a:t>Conferencia: La Educación, la Constitución y Construcción de la Ciudadanía - </a:t>
                      </a:r>
                      <a:r>
                        <a:rPr lang="es-HN" sz="1600" dirty="0" err="1">
                          <a:effectLst/>
                        </a:rPr>
                        <a:t>Marcílio</a:t>
                      </a:r>
                      <a:r>
                        <a:rPr lang="es-HN" sz="1600" dirty="0">
                          <a:effectLst/>
                        </a:rPr>
                        <a:t> Hubner de Miranda Neto.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1:00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 anchor="ctr"/>
                </a:tc>
                <a:extLst>
                  <a:ext uri="{0D108BD9-81ED-4DB2-BD59-A6C34878D82A}">
                    <a16:rowId xmlns:a16="http://schemas.microsoft.com/office/drawing/2014/main" val="973496937"/>
                  </a:ext>
                </a:extLst>
              </a:tr>
              <a:tr h="3706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effectLst/>
                        </a:rPr>
                        <a:t>Conferencia: Plasticidad Neural, Aprendizaje y Ciudadanía. - </a:t>
                      </a:r>
                      <a:r>
                        <a:rPr lang="es-HN" sz="1600" dirty="0" err="1">
                          <a:effectLst/>
                        </a:rPr>
                        <a:t>Marcílio</a:t>
                      </a:r>
                      <a:r>
                        <a:rPr lang="es-HN" sz="1600" dirty="0">
                          <a:effectLst/>
                        </a:rPr>
                        <a:t> Hubner de Miranda Neto.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 smtClean="0">
                          <a:effectLst/>
                        </a:rPr>
                        <a:t>3:00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 anchor="ctr"/>
                </a:tc>
                <a:extLst>
                  <a:ext uri="{0D108BD9-81ED-4DB2-BD59-A6C34878D82A}">
                    <a16:rowId xmlns:a16="http://schemas.microsoft.com/office/drawing/2014/main" val="2988563452"/>
                  </a:ext>
                </a:extLst>
              </a:tr>
              <a:tr h="1853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Total Horas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effectLst/>
                        </a:rPr>
                        <a:t>4:00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 anchor="ctr"/>
                </a:tc>
                <a:extLst>
                  <a:ext uri="{0D108BD9-81ED-4DB2-BD59-A6C34878D82A}">
                    <a16:rowId xmlns:a16="http://schemas.microsoft.com/office/drawing/2014/main" val="91030517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37572" y="170456"/>
            <a:ext cx="625892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</a:t>
            </a: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dulo para professores do Ensino B</a:t>
            </a: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sico e Servidores do Fisco realizado no dia 3 de maio de 2016 no per</a:t>
            </a: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odo MATUTINO em Santa Rosa de </a:t>
            </a:r>
            <a:r>
              <a:rPr kumimoji="0" lang="pt-BR" altLang="pt-B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Copan</a:t>
            </a: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pt-BR" altLang="pt-B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247196"/>
              </p:ext>
            </p:extLst>
          </p:nvPr>
        </p:nvGraphicFramePr>
        <p:xfrm>
          <a:off x="237572" y="5847278"/>
          <a:ext cx="6375879" cy="231140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153135">
                  <a:extLst>
                    <a:ext uri="{9D8B030D-6E8A-4147-A177-3AD203B41FA5}">
                      <a16:colId xmlns:a16="http://schemas.microsoft.com/office/drawing/2014/main" val="207439177"/>
                    </a:ext>
                  </a:extLst>
                </a:gridCol>
                <a:gridCol w="1222744">
                  <a:extLst>
                    <a:ext uri="{9D8B030D-6E8A-4147-A177-3AD203B41FA5}">
                      <a16:colId xmlns:a16="http://schemas.microsoft.com/office/drawing/2014/main" val="1642252594"/>
                    </a:ext>
                  </a:extLst>
                </a:gridCol>
              </a:tblGrid>
              <a:tr h="365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Atividades/Realizador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78" marR="420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effectLst/>
                        </a:rPr>
                        <a:t>Carga </a:t>
                      </a:r>
                      <a:r>
                        <a:rPr lang="es-HN" sz="1600" dirty="0" smtClean="0">
                          <a:effectLst/>
                        </a:rPr>
                        <a:t>horaria</a:t>
                      </a:r>
                      <a:endParaRPr lang="pt-BR" sz="1600" dirty="0">
                        <a:effectLst/>
                      </a:endParaRPr>
                    </a:p>
                  </a:txBody>
                  <a:tcPr marL="42078" marR="42078" marT="0" marB="0"/>
                </a:tc>
                <a:extLst>
                  <a:ext uri="{0D108BD9-81ED-4DB2-BD59-A6C34878D82A}">
                    <a16:rowId xmlns:a16="http://schemas.microsoft.com/office/drawing/2014/main" val="642989576"/>
                  </a:ext>
                </a:extLst>
              </a:tr>
              <a:tr h="182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effectLst/>
                        </a:rPr>
                        <a:t>Conferencia: Ciudadanía Fiscal y Transparencia- David Jerezano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78" marR="420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1:00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78" marR="42078" marT="0" marB="0" anchor="ctr"/>
                </a:tc>
                <a:extLst>
                  <a:ext uri="{0D108BD9-81ED-4DB2-BD59-A6C34878D82A}">
                    <a16:rowId xmlns:a16="http://schemas.microsoft.com/office/drawing/2014/main" val="1903346139"/>
                  </a:ext>
                </a:extLst>
              </a:tr>
              <a:tr h="365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Conferencia: La Educación, la Constitución y Construcción de la Ciudadanía - Marcílio Hubner de Miranda Neto.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78" marR="420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1:00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78" marR="42078" marT="0" marB="0" anchor="ctr"/>
                </a:tc>
                <a:extLst>
                  <a:ext uri="{0D108BD9-81ED-4DB2-BD59-A6C34878D82A}">
                    <a16:rowId xmlns:a16="http://schemas.microsoft.com/office/drawing/2014/main" val="249724608"/>
                  </a:ext>
                </a:extLst>
              </a:tr>
              <a:tr h="365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Conferencia: Plasticidad Neural, Aprendizaje y Ciudadanía. - Marcílio Hubner de Miranda Neto.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78" marR="420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               3:00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78" marR="42078" marT="0" marB="0" anchor="ctr"/>
                </a:tc>
                <a:extLst>
                  <a:ext uri="{0D108BD9-81ED-4DB2-BD59-A6C34878D82A}">
                    <a16:rowId xmlns:a16="http://schemas.microsoft.com/office/drawing/2014/main" val="2042288839"/>
                  </a:ext>
                </a:extLst>
              </a:tr>
              <a:tr h="159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Total Horas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78" marR="420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effectLst/>
                        </a:rPr>
                        <a:t>4:00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78" marR="42078" marT="0" marB="0" anchor="ctr"/>
                </a:tc>
                <a:extLst>
                  <a:ext uri="{0D108BD9-81ED-4DB2-BD59-A6C34878D82A}">
                    <a16:rowId xmlns:a16="http://schemas.microsoft.com/office/drawing/2014/main" val="1901260897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37572" y="4667884"/>
            <a:ext cx="625892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</a:t>
            </a: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dulo para professores do Ensino B</a:t>
            </a: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sico e Servidores do Fisco realizado no dia 3 de maio de 2016 no per</a:t>
            </a: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odo VESPERTINO em Santa Rosa de </a:t>
            </a:r>
            <a:r>
              <a:rPr kumimoji="0" lang="pt-BR" altLang="pt-B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Copan</a:t>
            </a: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pt-BR" altLang="pt-B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720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745670"/>
              </p:ext>
            </p:extLst>
          </p:nvPr>
        </p:nvGraphicFramePr>
        <p:xfrm>
          <a:off x="236713" y="1892952"/>
          <a:ext cx="6390169" cy="1723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114262">
                  <a:extLst>
                    <a:ext uri="{9D8B030D-6E8A-4147-A177-3AD203B41FA5}">
                      <a16:colId xmlns:a16="http://schemas.microsoft.com/office/drawing/2014/main" val="3349302006"/>
                    </a:ext>
                  </a:extLst>
                </a:gridCol>
                <a:gridCol w="1275907">
                  <a:extLst>
                    <a:ext uri="{9D8B030D-6E8A-4147-A177-3AD203B41FA5}">
                      <a16:colId xmlns:a16="http://schemas.microsoft.com/office/drawing/2014/main" val="348193172"/>
                    </a:ext>
                  </a:extLst>
                </a:gridCol>
              </a:tblGrid>
              <a:tr h="370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err="1">
                          <a:effectLst/>
                        </a:rPr>
                        <a:t>Actividades</a:t>
                      </a:r>
                      <a:r>
                        <a:rPr lang="pt-BR" sz="1600" dirty="0">
                          <a:effectLst/>
                        </a:rPr>
                        <a:t>/Realizador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Carga </a:t>
                      </a:r>
                      <a:r>
                        <a:rPr lang="pt-BR" sz="1600" dirty="0" smtClean="0">
                          <a:effectLst/>
                        </a:rPr>
                        <a:t>horaria</a:t>
                      </a:r>
                      <a:endParaRPr lang="pt-BR" sz="1600" dirty="0">
                        <a:effectLst/>
                      </a:endParaRPr>
                    </a:p>
                  </a:txBody>
                  <a:tcPr marL="42730" marR="42730" marT="0" marB="0"/>
                </a:tc>
                <a:extLst>
                  <a:ext uri="{0D108BD9-81ED-4DB2-BD59-A6C34878D82A}">
                    <a16:rowId xmlns:a16="http://schemas.microsoft.com/office/drawing/2014/main" val="3265562999"/>
                  </a:ext>
                </a:extLst>
              </a:tr>
              <a:tr h="1853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Conferencia: Programa Nacional de Educación Fiscal- Maribel Bonilla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0,5h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 anchor="ctr"/>
                </a:tc>
                <a:extLst>
                  <a:ext uri="{0D108BD9-81ED-4DB2-BD59-A6C34878D82A}">
                    <a16:rowId xmlns:a16="http://schemas.microsoft.com/office/drawing/2014/main" val="1365128860"/>
                  </a:ext>
                </a:extLst>
              </a:tr>
              <a:tr h="3706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Conferencia: Plasticidad Neural y la Construcción de Ciudadanía - Marcílio Hubner de Miranda Neto.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1,5h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 anchor="ctr"/>
                </a:tc>
                <a:extLst>
                  <a:ext uri="{0D108BD9-81ED-4DB2-BD59-A6C34878D82A}">
                    <a16:rowId xmlns:a16="http://schemas.microsoft.com/office/drawing/2014/main" val="4038553875"/>
                  </a:ext>
                </a:extLst>
              </a:tr>
              <a:tr h="1853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Total Horas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2h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30" marR="42730" marT="0" marB="0" anchor="ctr"/>
                </a:tc>
                <a:extLst>
                  <a:ext uri="{0D108BD9-81ED-4DB2-BD59-A6C34878D82A}">
                    <a16:rowId xmlns:a16="http://schemas.microsoft.com/office/drawing/2014/main" val="646548426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43206" y="329810"/>
            <a:ext cx="603563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</a:t>
            </a:r>
            <a:r>
              <a:rPr kumimoji="0" lang="pt-BR" altLang="pt-B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kumimoji="0" lang="pt-BR" altLang="pt-B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dulo Universit</a:t>
            </a:r>
            <a:r>
              <a:rPr kumimoji="0" lang="pt-BR" altLang="pt-B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kumimoji="0" lang="pt-BR" altLang="pt-B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rios de Tegucigalpa (UNITEC) realizado na quinta feira dia 06 de junho de 2016. (</a:t>
            </a:r>
            <a:r>
              <a:rPr kumimoji="0" lang="pt-BR" altLang="pt-BR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Obs</a:t>
            </a:r>
            <a:r>
              <a:rPr kumimoji="0" lang="pt-BR" altLang="pt-B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não foram emitidos certificados para os participantes deste m</a:t>
            </a:r>
            <a:r>
              <a:rPr kumimoji="0" lang="pt-BR" altLang="pt-B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kumimoji="0" lang="pt-BR" altLang="pt-B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dulo). Cerca de 100 participantes</a:t>
            </a:r>
            <a:endParaRPr kumimoji="0" lang="pt-BR" altLang="pt-BR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0351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443</Words>
  <Application>Microsoft Office PowerPoint</Application>
  <PresentationFormat>Papel A4 (210 x 297 mm)</PresentationFormat>
  <Paragraphs>70</Paragraphs>
  <Slides>5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Cambria</vt:lpstr>
      <vt:lpstr>Helvetica</vt:lpstr>
      <vt:lpstr>Times New Roman</vt:lpstr>
      <vt:lpstr>Tema do Office</vt:lpstr>
      <vt:lpstr>Microsoft Word Picture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Karen Fernanda</dc:creator>
  <cp:lastModifiedBy>Karen Fernanda</cp:lastModifiedBy>
  <cp:revision>6</cp:revision>
  <dcterms:created xsi:type="dcterms:W3CDTF">2019-09-03T15:54:58Z</dcterms:created>
  <dcterms:modified xsi:type="dcterms:W3CDTF">2019-09-03T16:58:29Z</dcterms:modified>
</cp:coreProperties>
</file>